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60" r:id="rId4"/>
    <p:sldId id="261" r:id="rId5"/>
    <p:sldId id="262" r:id="rId6"/>
    <p:sldId id="258" r:id="rId7"/>
    <p:sldId id="259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15" autoAdjust="0"/>
    <p:restoredTop sz="94660"/>
  </p:normalViewPr>
  <p:slideViewPr>
    <p:cSldViewPr snapToGrid="0">
      <p:cViewPr varScale="1">
        <p:scale>
          <a:sx n="61" d="100"/>
          <a:sy n="61" d="100"/>
        </p:scale>
        <p:origin x="282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U:\Users\Silas%20Rubinson\Documents\GitHub\driftNode\Presentation\Budget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7"/>
            <c:bubble3D val="0"/>
            <c:spPr>
              <a:solidFill>
                <a:schemeClr val="accent2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8"/>
            <c:bubble3D val="0"/>
            <c:spPr>
              <a:solidFill>
                <a:schemeClr val="accent3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9"/>
            <c:bubble3D val="0"/>
            <c:spPr>
              <a:solidFill>
                <a:schemeClr val="accent4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cat>
            <c:strRef>
              <c:f>Sheet1!$A$2:$A$11</c:f>
              <c:strCache>
                <c:ptCount val="10"/>
                <c:pt idx="0">
                  <c:v>Computation Module</c:v>
                </c:pt>
                <c:pt idx="1">
                  <c:v>GPS</c:v>
                </c:pt>
                <c:pt idx="2">
                  <c:v>Camera</c:v>
                </c:pt>
                <c:pt idx="3">
                  <c:v>IMU</c:v>
                </c:pt>
                <c:pt idx="4">
                  <c:v>WiFi</c:v>
                </c:pt>
                <c:pt idx="5">
                  <c:v>Xbee</c:v>
                </c:pt>
                <c:pt idx="6">
                  <c:v>SD Card</c:v>
                </c:pt>
                <c:pt idx="7">
                  <c:v>Battery</c:v>
                </c:pt>
                <c:pt idx="8">
                  <c:v>Node Casing</c:v>
                </c:pt>
                <c:pt idx="9">
                  <c:v>Wires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39.950000000000003</c:v>
                </c:pt>
                <c:pt idx="1">
                  <c:v>39.950000000000003</c:v>
                </c:pt>
                <c:pt idx="2">
                  <c:v>26.72</c:v>
                </c:pt>
                <c:pt idx="3">
                  <c:v>19.95</c:v>
                </c:pt>
                <c:pt idx="4">
                  <c:v>8.6999999999999993</c:v>
                </c:pt>
                <c:pt idx="5">
                  <c:v>50</c:v>
                </c:pt>
                <c:pt idx="6">
                  <c:v>9.99</c:v>
                </c:pt>
                <c:pt idx="7">
                  <c:v>25</c:v>
                </c:pt>
                <c:pt idx="8">
                  <c:v>25</c:v>
                </c:pt>
                <c:pt idx="9">
                  <c:v>3.41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</c:dPt>
          <c:cat>
            <c:strRef>
              <c:f>Sheet1!$A$10:$A$16</c:f>
              <c:strCache>
                <c:ptCount val="6"/>
                <c:pt idx="0">
                  <c:v>NVIDIA Jetson tk1</c:v>
                </c:pt>
                <c:pt idx="1">
                  <c:v>Adafruit Ultimate GPS</c:v>
                </c:pt>
                <c:pt idx="2">
                  <c:v>X-IMU</c:v>
                </c:pt>
                <c:pt idx="3">
                  <c:v>NETIS WF-2116 N300 Wi-Fi</c:v>
                </c:pt>
                <c:pt idx="4">
                  <c:v>GPS Antenna</c:v>
                </c:pt>
                <c:pt idx="5">
                  <c:v>32Gb SD Card</c:v>
                </c:pt>
              </c:strCache>
              <c:extLst/>
            </c:strRef>
          </c:cat>
          <c:val>
            <c:numRef>
              <c:f>Sheet1!$B$10:$B$16</c:f>
              <c:numCache>
                <c:formatCode>General</c:formatCode>
                <c:ptCount val="6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</c:numCache>
              <c:extLst/>
            </c:numRef>
          </c:val>
          <c:extLst/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extLst>
          <c:ext xmlns:c15="http://schemas.microsoft.com/office/drawing/2012/chart" uri="{02D57815-91ED-43cb-92C2-25804820EDAC}">
            <c15:filteredPieSeries>
              <c15:ser>
                <c:idx val="1"/>
                <c:order val="1"/>
                <c:dPt>
                  <c:idx val="0"/>
                  <c:bubble3D val="0"/>
                  <c:spPr>
                    <a:solidFill>
                      <a:schemeClr val="accent1"/>
                    </a:solidFill>
                    <a:ln w="19050">
                      <a:solidFill>
                        <a:schemeClr val="lt1"/>
                      </a:solidFill>
                    </a:ln>
                    <a:effectLst/>
                  </c:spPr>
                </c:dPt>
                <c:dPt>
                  <c:idx val="1"/>
                  <c:bubble3D val="0"/>
                  <c:spPr>
                    <a:solidFill>
                      <a:schemeClr val="accent2"/>
                    </a:solidFill>
                    <a:ln w="19050">
                      <a:solidFill>
                        <a:schemeClr val="lt1"/>
                      </a:solidFill>
                    </a:ln>
                    <a:effectLst/>
                  </c:spPr>
                </c:dPt>
                <c:dPt>
                  <c:idx val="2"/>
                  <c:bubble3D val="0"/>
                  <c:spPr>
                    <a:solidFill>
                      <a:schemeClr val="accent3"/>
                    </a:solidFill>
                    <a:ln w="19050">
                      <a:solidFill>
                        <a:schemeClr val="lt1"/>
                      </a:solidFill>
                    </a:ln>
                    <a:effectLst/>
                  </c:spPr>
                </c:dPt>
                <c:dPt>
                  <c:idx val="3"/>
                  <c:bubble3D val="0"/>
                  <c:spPr>
                    <a:solidFill>
                      <a:schemeClr val="accent4"/>
                    </a:solidFill>
                    <a:ln w="19050">
                      <a:solidFill>
                        <a:schemeClr val="lt1"/>
                      </a:solidFill>
                    </a:ln>
                    <a:effectLst/>
                  </c:spPr>
                </c:dPt>
                <c:dPt>
                  <c:idx val="4"/>
                  <c:bubble3D val="0"/>
                  <c:spPr>
                    <a:solidFill>
                      <a:schemeClr val="accent5"/>
                    </a:solidFill>
                    <a:ln w="19050">
                      <a:solidFill>
                        <a:schemeClr val="lt1"/>
                      </a:solidFill>
                    </a:ln>
                    <a:effectLst/>
                  </c:spPr>
                </c:dPt>
                <c:dPt>
                  <c:idx val="5"/>
                  <c:bubble3D val="0"/>
                  <c:spPr>
                    <a:solidFill>
                      <a:schemeClr val="accent6"/>
                    </a:solidFill>
                    <a:ln w="19050">
                      <a:solidFill>
                        <a:schemeClr val="lt1"/>
                      </a:solidFill>
                    </a:ln>
                    <a:effectLst/>
                  </c:spPr>
                </c:dPt>
                <c:cat>
                  <c:strRef>
                    <c:extLst>
                      <c:ext uri="{02D57815-91ED-43cb-92C2-25804820EDAC}">
                        <c15:formulaRef>
                          <c15:sqref>Sheet1!$A$10:$A$16</c15:sqref>
                        </c15:formulaRef>
                      </c:ext>
                    </c:extLst>
                    <c:strCache>
                      <c:ptCount val="6"/>
                      <c:pt idx="0">
                        <c:v>NVIDIA Jetson tk1</c:v>
                      </c:pt>
                      <c:pt idx="1">
                        <c:v>Adafruit Ultimate GPS</c:v>
                      </c:pt>
                      <c:pt idx="2">
                        <c:v>X-IMU</c:v>
                      </c:pt>
                      <c:pt idx="3">
                        <c:v>NETIS WF-2116 N300 Wi-Fi</c:v>
                      </c:pt>
                      <c:pt idx="4">
                        <c:v>GPS Antenna</c:v>
                      </c:pt>
                      <c:pt idx="5">
                        <c:v>32Gb SD Card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Sheet1!$C$10:$C$16</c15:sqref>
                        </c15:formulaRef>
                      </c:ext>
                    </c:extLst>
                    <c:numCache>
                      <c:formatCode>_("$"* #,##0.00_);_("$"* \(#,##0.00\);_("$"* "-"??_);_(@_)</c:formatCode>
                      <c:ptCount val="6"/>
                      <c:pt idx="0">
                        <c:v>192.99</c:v>
                      </c:pt>
                      <c:pt idx="1">
                        <c:v>39.950000000000003</c:v>
                      </c:pt>
                      <c:pt idx="2">
                        <c:v>400.57</c:v>
                      </c:pt>
                      <c:pt idx="3">
                        <c:v>19.989999999999998</c:v>
                      </c:pt>
                      <c:pt idx="4">
                        <c:v>12.95</c:v>
                      </c:pt>
                      <c:pt idx="5">
                        <c:v>15.69</c:v>
                      </c:pt>
                    </c:numCache>
                  </c:numRef>
                </c:val>
                <c:extLst/>
              </c15:ser>
            </c15:filteredPieSeries>
            <c15:filteredPieSeries>
              <c15:ser>
                <c:idx val="2"/>
                <c:order val="2"/>
                <c:dPt>
                  <c:idx val="0"/>
                  <c:bubble3D val="0"/>
                  <c:spPr>
                    <a:solidFill>
                      <a:schemeClr val="accent1"/>
                    </a:solidFill>
                    <a:ln w="19050">
                      <a:solidFill>
                        <a:schemeClr val="lt1"/>
                      </a:solidFill>
                    </a:ln>
                    <a:effectLst/>
                  </c:spPr>
                </c:dPt>
                <c:dPt>
                  <c:idx val="1"/>
                  <c:bubble3D val="0"/>
                  <c:spPr>
                    <a:solidFill>
                      <a:schemeClr val="accent2"/>
                    </a:solidFill>
                    <a:ln w="19050">
                      <a:solidFill>
                        <a:schemeClr val="lt1"/>
                      </a:solidFill>
                    </a:ln>
                    <a:effectLst/>
                  </c:spPr>
                </c:dPt>
                <c:dPt>
                  <c:idx val="2"/>
                  <c:bubble3D val="0"/>
                  <c:spPr>
                    <a:solidFill>
                      <a:schemeClr val="accent3"/>
                    </a:solidFill>
                    <a:ln w="19050">
                      <a:solidFill>
                        <a:schemeClr val="lt1"/>
                      </a:solidFill>
                    </a:ln>
                    <a:effectLst/>
                  </c:spPr>
                </c:dPt>
                <c:dPt>
                  <c:idx val="3"/>
                  <c:bubble3D val="0"/>
                  <c:spPr>
                    <a:solidFill>
                      <a:schemeClr val="accent4"/>
                    </a:solidFill>
                    <a:ln w="19050">
                      <a:solidFill>
                        <a:schemeClr val="lt1"/>
                      </a:solidFill>
                    </a:ln>
                    <a:effectLst/>
                  </c:spPr>
                </c:dPt>
                <c:dPt>
                  <c:idx val="4"/>
                  <c:bubble3D val="0"/>
                  <c:spPr>
                    <a:solidFill>
                      <a:schemeClr val="accent5"/>
                    </a:solidFill>
                    <a:ln w="19050">
                      <a:solidFill>
                        <a:schemeClr val="lt1"/>
                      </a:solidFill>
                    </a:ln>
                    <a:effectLst/>
                  </c:spPr>
                </c:dPt>
                <c:dPt>
                  <c:idx val="5"/>
                  <c:bubble3D val="0"/>
                  <c:spPr>
                    <a:solidFill>
                      <a:schemeClr val="accent6"/>
                    </a:solidFill>
                    <a:ln w="19050">
                      <a:solidFill>
                        <a:schemeClr val="lt1"/>
                      </a:solidFill>
                    </a:ln>
                    <a:effectLst/>
                  </c:spPr>
                </c:dPt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Sheet1!$A$10:$A$16</c15:sqref>
                        </c15:formulaRef>
                      </c:ext>
                    </c:extLst>
                    <c:strCache>
                      <c:ptCount val="6"/>
                      <c:pt idx="0">
                        <c:v>NVIDIA Jetson tk1</c:v>
                      </c:pt>
                      <c:pt idx="1">
                        <c:v>Adafruit Ultimate GPS</c:v>
                      </c:pt>
                      <c:pt idx="2">
                        <c:v>X-IMU</c:v>
                      </c:pt>
                      <c:pt idx="3">
                        <c:v>NETIS WF-2116 N300 Wi-Fi</c:v>
                      </c:pt>
                      <c:pt idx="4">
                        <c:v>GPS Antenna</c:v>
                      </c:pt>
                      <c:pt idx="5">
                        <c:v>32Gb SD Card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Sheet1!$D$10:$D$16</c15:sqref>
                        </c15:formulaRef>
                      </c:ext>
                    </c:extLst>
                    <c:numCache>
                      <c:formatCode>_("$"* #,##0.00_);_("$"* \(#,##0.00\);_("$"* "-"??_);_(@_)</c:formatCode>
                      <c:ptCount val="6"/>
                      <c:pt idx="0">
                        <c:v>192.99</c:v>
                      </c:pt>
                      <c:pt idx="1">
                        <c:v>39.950000000000003</c:v>
                      </c:pt>
                      <c:pt idx="2">
                        <c:v>400.57</c:v>
                      </c:pt>
                      <c:pt idx="3">
                        <c:v>19.989999999999998</c:v>
                      </c:pt>
                      <c:pt idx="4">
                        <c:v>12.95</c:v>
                      </c:pt>
                      <c:pt idx="5">
                        <c:v>15.69</c:v>
                      </c:pt>
                    </c:numCache>
                  </c:numRef>
                </c:val>
                <c:extLst xmlns:c15="http://schemas.microsoft.com/office/drawing/2012/chart"/>
              </c15:ser>
            </c15:filteredPieSeries>
          </c:ext>
        </c:extLst>
      </c:pieChart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10/26/2014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10/26/2014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10/26/2014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10/26/2014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10/26/2014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10/26/2014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10/26/2014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10/26/2014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10/26/2014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10/26/2014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10/26/2014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10/26/2014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10/26/2014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10/26/2014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10/26/2014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10/26/2014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10/26/2014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509A250-FF31-4206-8172-F9D3106AACB1}" type="datetimeFigureOut">
              <a:rPr lang="en-US" dirty="0"/>
              <a:t>10/26/2014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driftNode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14936" y="4777381"/>
            <a:ext cx="10779543" cy="861420"/>
          </a:xfrm>
        </p:spPr>
        <p:txBody>
          <a:bodyPr/>
          <a:lstStyle/>
          <a:p>
            <a:r>
              <a:rPr lang="en-US" dirty="0" smtClean="0"/>
              <a:t>Daniel </a:t>
            </a:r>
            <a:r>
              <a:rPr lang="en-US" dirty="0" err="1" smtClean="0"/>
              <a:t>Boydstun</a:t>
            </a:r>
            <a:r>
              <a:rPr lang="en-US" dirty="0" smtClean="0"/>
              <a:t>, Matt Farich, john </a:t>
            </a:r>
            <a:r>
              <a:rPr lang="en-US" dirty="0" err="1" smtClean="0"/>
              <a:t>Mccarthy</a:t>
            </a:r>
            <a:r>
              <a:rPr lang="en-US" dirty="0" smtClean="0"/>
              <a:t>, Silas </a:t>
            </a:r>
            <a:r>
              <a:rPr lang="en-US" dirty="0" err="1" smtClean="0"/>
              <a:t>Rubinson</a:t>
            </a:r>
            <a:r>
              <a:rPr lang="en-US" dirty="0" smtClean="0"/>
              <a:t>, Zachary Smith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24" y="6119648"/>
            <a:ext cx="314325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7646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Goal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000" dirty="0" smtClean="0"/>
              <a:t>Track ocean surface currents</a:t>
            </a:r>
          </a:p>
          <a:p>
            <a:r>
              <a:rPr lang="en-US" sz="3000" dirty="0" smtClean="0"/>
              <a:t>Data collected from nodes to be used as part of a bigger robotic oceanic exploration effort</a:t>
            </a:r>
          </a:p>
          <a:p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21723447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Potential Customers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3" y="2052918"/>
            <a:ext cx="5029474" cy="4195481"/>
          </a:xfrm>
        </p:spPr>
        <p:txBody>
          <a:bodyPr>
            <a:normAutofit/>
          </a:bodyPr>
          <a:lstStyle/>
          <a:p>
            <a:r>
              <a:rPr lang="en-US" sz="3000" dirty="0" smtClean="0"/>
              <a:t>Oceanographers</a:t>
            </a:r>
          </a:p>
          <a:p>
            <a:pPr lvl="1"/>
            <a:r>
              <a:rPr lang="en-US" sz="2000" dirty="0" smtClean="0"/>
              <a:t>Would be interested in collecting data for research</a:t>
            </a:r>
          </a:p>
          <a:p>
            <a:pPr marL="0" indent="0">
              <a:buNone/>
            </a:pPr>
            <a:endParaRPr lang="en-US" sz="2000" dirty="0" smtClean="0"/>
          </a:p>
          <a:p>
            <a:endParaRPr lang="en-US" sz="3000" dirty="0"/>
          </a:p>
        </p:txBody>
      </p:sp>
      <p:pic>
        <p:nvPicPr>
          <p:cNvPr id="1026" name="Picture 2" descr="https://camo.githubusercontent.com/9eb301c9da105348069ad342f6bed302e8b14e52/687474703a2f2f7777772e6d6973612e6e65742e61752f5f5f646174612f6173736574732f696d6167652f303030332f3137373532382f44725f536f706869655f4c657465726d655f6c6f776572696e675f615f4344545f696e737472756d656e745f666f725f6f6365616e6f67617068795f737475646965732e6a706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4788" y="2883790"/>
            <a:ext cx="5977212" cy="3974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21221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Potential Customers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2052918"/>
            <a:ext cx="4477681" cy="4195481"/>
          </a:xfrm>
        </p:spPr>
        <p:txBody>
          <a:bodyPr>
            <a:normAutofit/>
          </a:bodyPr>
          <a:lstStyle/>
          <a:p>
            <a:r>
              <a:rPr lang="en-US" sz="3000" dirty="0" smtClean="0"/>
              <a:t>Fishermen</a:t>
            </a:r>
            <a:endParaRPr lang="en-US" sz="3000" dirty="0"/>
          </a:p>
          <a:p>
            <a:pPr lvl="1"/>
            <a:r>
              <a:rPr lang="en-US" sz="2000" dirty="0"/>
              <a:t>Looking to track the locations of nets/cages as well as movements of fish</a:t>
            </a:r>
          </a:p>
          <a:p>
            <a:endParaRPr lang="en-US" sz="2200" dirty="0" smtClean="0"/>
          </a:p>
          <a:p>
            <a:pPr marL="0" indent="0">
              <a:buNone/>
            </a:pPr>
            <a:endParaRPr lang="en-US" sz="3000" dirty="0"/>
          </a:p>
        </p:txBody>
      </p:sp>
      <p:pic>
        <p:nvPicPr>
          <p:cNvPr id="2050" name="Picture 2" descr="https://camo.githubusercontent.com/550f39f6a91fc847abf974cb3a3ef680e4738717/687474703a2f2f73332e616d617a6f6e6177732e636f6d2f6d656469612e776275722e6f72672f776f726470726573732f312f66696c65732f323031322f30382f436170652d5365616c732d4e69636b697363682d382e6a706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7517" y="1532020"/>
            <a:ext cx="3994484" cy="5325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79548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Potential Customers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2052918"/>
            <a:ext cx="4871819" cy="4195481"/>
          </a:xfrm>
        </p:spPr>
        <p:txBody>
          <a:bodyPr>
            <a:normAutofit/>
          </a:bodyPr>
          <a:lstStyle/>
          <a:p>
            <a:r>
              <a:rPr lang="en-US" sz="3000" dirty="0"/>
              <a:t>Lifeguards</a:t>
            </a:r>
          </a:p>
          <a:p>
            <a:pPr lvl="1"/>
            <a:r>
              <a:rPr lang="en-US" sz="2000" dirty="0"/>
              <a:t>Would be interested in identify currents that could be hazardous to swimmers</a:t>
            </a:r>
          </a:p>
          <a:p>
            <a:endParaRPr lang="en-US" sz="3000" dirty="0"/>
          </a:p>
        </p:txBody>
      </p:sp>
      <p:pic>
        <p:nvPicPr>
          <p:cNvPr id="3074" name="Picture 2" descr="https://camo.githubusercontent.com/be064046425340c45671a0b975e4ff1e0d7d47fc/687474703a2f2f7374617469632e64766964736875622e6e65742f6d656469612f7468756d62732f70686f746f732f313030372f3330343639362f31303030775f7137352e6a706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1975" y="2951747"/>
            <a:ext cx="6240023" cy="3906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2397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Functionality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Waterproof</a:t>
            </a:r>
          </a:p>
          <a:p>
            <a:r>
              <a:rPr lang="en-US" dirty="0" smtClean="0"/>
              <a:t>GPS and IMU data collection at a variable frequency</a:t>
            </a:r>
          </a:p>
          <a:p>
            <a:r>
              <a:rPr lang="en-US" dirty="0" smtClean="0"/>
              <a:t>Data stored locally on nodes, as well as transmitted when possible</a:t>
            </a:r>
          </a:p>
          <a:p>
            <a:r>
              <a:rPr lang="en-US" dirty="0" smtClean="0"/>
              <a:t>Node intercommunication with range up to 10s of meters</a:t>
            </a:r>
          </a:p>
          <a:p>
            <a:r>
              <a:rPr lang="en-US" dirty="0" smtClean="0"/>
              <a:t>At least 5 hours of battery life</a:t>
            </a:r>
          </a:p>
          <a:p>
            <a:r>
              <a:rPr lang="en-US" dirty="0" smtClean="0"/>
              <a:t>Provisions for additional sensors, such as a camera</a:t>
            </a:r>
          </a:p>
          <a:p>
            <a:r>
              <a:rPr lang="en-US" dirty="0" smtClean="0"/>
              <a:t>Node </a:t>
            </a:r>
            <a:r>
              <a:rPr lang="en-US" dirty="0"/>
              <a:t>c</a:t>
            </a:r>
            <a:r>
              <a:rPr lang="en-US" dirty="0" smtClean="0"/>
              <a:t>luster will me modular, allowing for more nodes if desired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72528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Budget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2052918"/>
            <a:ext cx="5199517" cy="4195481"/>
          </a:xfrm>
        </p:spPr>
        <p:txBody>
          <a:bodyPr>
            <a:noAutofit/>
          </a:bodyPr>
          <a:lstStyle/>
          <a:p>
            <a:r>
              <a:rPr lang="en-US" sz="1800" dirty="0" smtClean="0"/>
              <a:t>Basic Node:   Total per node - $248.67</a:t>
            </a:r>
          </a:p>
          <a:p>
            <a:pPr lvl="1"/>
            <a:r>
              <a:rPr lang="en-US" dirty="0" smtClean="0"/>
              <a:t>Raspberry Pi - $39.95</a:t>
            </a:r>
          </a:p>
          <a:p>
            <a:pPr lvl="1"/>
            <a:r>
              <a:rPr lang="en-US" dirty="0" smtClean="0"/>
              <a:t>GPS – $39.95</a:t>
            </a:r>
          </a:p>
          <a:p>
            <a:pPr lvl="1"/>
            <a:r>
              <a:rPr lang="en-US" dirty="0" smtClean="0"/>
              <a:t>Camera - $26.72</a:t>
            </a:r>
          </a:p>
          <a:p>
            <a:pPr lvl="1"/>
            <a:r>
              <a:rPr lang="en-US" dirty="0" smtClean="0"/>
              <a:t>IMU -  $19.95</a:t>
            </a:r>
          </a:p>
          <a:p>
            <a:pPr lvl="1"/>
            <a:r>
              <a:rPr lang="en-US" dirty="0" err="1" smtClean="0"/>
              <a:t>WiFi</a:t>
            </a:r>
            <a:r>
              <a:rPr lang="en-US" dirty="0" smtClean="0"/>
              <a:t> - $8.70</a:t>
            </a:r>
          </a:p>
          <a:p>
            <a:pPr lvl="1"/>
            <a:r>
              <a:rPr lang="en-US" dirty="0" err="1" smtClean="0"/>
              <a:t>Xbee</a:t>
            </a:r>
            <a:r>
              <a:rPr lang="en-US" dirty="0" smtClean="0"/>
              <a:t> - ~$50</a:t>
            </a:r>
          </a:p>
          <a:p>
            <a:pPr lvl="1"/>
            <a:r>
              <a:rPr lang="en-US" dirty="0" smtClean="0"/>
              <a:t>SD Card - $9.99</a:t>
            </a:r>
          </a:p>
          <a:p>
            <a:pPr lvl="1"/>
            <a:r>
              <a:rPr lang="en-US" dirty="0" smtClean="0"/>
              <a:t>Battery - ~$25</a:t>
            </a:r>
          </a:p>
          <a:p>
            <a:pPr lvl="1"/>
            <a:r>
              <a:rPr lang="en-US" dirty="0" smtClean="0"/>
              <a:t>Node Casing - ~$25</a:t>
            </a:r>
          </a:p>
          <a:p>
            <a:pPr lvl="1"/>
            <a:r>
              <a:rPr lang="en-US" dirty="0" smtClean="0"/>
              <a:t>Wires – $3.41</a:t>
            </a:r>
            <a:endParaRPr lang="en-US" dirty="0"/>
          </a:p>
        </p:txBody>
      </p:sp>
      <p:graphicFrame>
        <p:nvGraphicFramePr>
          <p:cNvPr id="7" name="Chart 6"/>
          <p:cNvGraphicFramePr/>
          <p:nvPr>
            <p:extLst>
              <p:ext uri="{D42A27DB-BD31-4B8C-83A1-F6EECF244321}">
                <p14:modId xmlns:p14="http://schemas.microsoft.com/office/powerpoint/2010/main" val="2575118074"/>
              </p:ext>
            </p:extLst>
          </p:nvPr>
        </p:nvGraphicFramePr>
        <p:xfrm>
          <a:off x="6145173" y="2009022"/>
          <a:ext cx="6576723" cy="48050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7686258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Budget</a:t>
            </a:r>
          </a:p>
        </p:txBody>
      </p:sp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26820067"/>
              </p:ext>
            </p:extLst>
          </p:nvPr>
        </p:nvGraphicFramePr>
        <p:xfrm>
          <a:off x="6538984" y="2052918"/>
          <a:ext cx="5905264" cy="436327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/>
              <a:t>Master Node:  Total price node - $682.14</a:t>
            </a:r>
          </a:p>
          <a:p>
            <a:pPr lvl="1"/>
            <a:r>
              <a:rPr lang="en-US" dirty="0" smtClean="0"/>
              <a:t>NVIDA </a:t>
            </a:r>
            <a:r>
              <a:rPr lang="en-US" dirty="0" err="1" smtClean="0"/>
              <a:t>Jetson</a:t>
            </a:r>
            <a:r>
              <a:rPr lang="en-US" dirty="0" smtClean="0"/>
              <a:t> - $192.99</a:t>
            </a:r>
          </a:p>
          <a:p>
            <a:pPr lvl="1"/>
            <a:r>
              <a:rPr lang="en-US" dirty="0" smtClean="0"/>
              <a:t>GPS - 39.95</a:t>
            </a:r>
          </a:p>
          <a:p>
            <a:pPr lvl="1"/>
            <a:r>
              <a:rPr lang="en-US" dirty="0" smtClean="0"/>
              <a:t>GPS Antenna – $12.95</a:t>
            </a:r>
          </a:p>
          <a:p>
            <a:pPr lvl="1"/>
            <a:r>
              <a:rPr lang="en-US" dirty="0" smtClean="0"/>
              <a:t>IMU – $400.57</a:t>
            </a:r>
          </a:p>
          <a:p>
            <a:pPr lvl="1"/>
            <a:r>
              <a:rPr lang="en-US" dirty="0" smtClean="0"/>
              <a:t>Wi-Fi	- $19.99</a:t>
            </a:r>
          </a:p>
          <a:p>
            <a:pPr lvl="1"/>
            <a:r>
              <a:rPr lang="en-US" dirty="0" smtClean="0"/>
              <a:t>SD Card – </a:t>
            </a:r>
            <a:r>
              <a:rPr lang="en-US" dirty="0" smtClean="0"/>
              <a:t>15.96</a:t>
            </a:r>
          </a:p>
          <a:p>
            <a:pPr lvl="1"/>
            <a:r>
              <a:rPr lang="en-US" dirty="0"/>
              <a:t>Battery - </a:t>
            </a:r>
            <a:r>
              <a:rPr lang="en-US" dirty="0" smtClean="0"/>
              <a:t>~$40</a:t>
            </a:r>
            <a:endParaRPr lang="en-US" dirty="0"/>
          </a:p>
          <a:p>
            <a:pPr lvl="1"/>
            <a:r>
              <a:rPr lang="en-US" dirty="0"/>
              <a:t>Node Casing - </a:t>
            </a:r>
            <a:r>
              <a:rPr lang="en-US" dirty="0" smtClean="0"/>
              <a:t>~$40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176614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62</TotalTime>
  <Words>220</Words>
  <Application>Microsoft Office PowerPoint</Application>
  <PresentationFormat>Widescreen</PresentationFormat>
  <Paragraphs>44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Century Gothic</vt:lpstr>
      <vt:lpstr>Wingdings 3</vt:lpstr>
      <vt:lpstr>Ion</vt:lpstr>
      <vt:lpstr>driftNode</vt:lpstr>
      <vt:lpstr>Project Goal</vt:lpstr>
      <vt:lpstr>Potential Customers</vt:lpstr>
      <vt:lpstr>Potential Customers</vt:lpstr>
      <vt:lpstr>Potential Customers</vt:lpstr>
      <vt:lpstr>Functionality</vt:lpstr>
      <vt:lpstr>Budget</vt:lpstr>
      <vt:lpstr>Budget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driftNode</dc:title>
  <dc:creator>Matt Farich</dc:creator>
  <cp:lastModifiedBy>Matt Farich</cp:lastModifiedBy>
  <cp:revision>17</cp:revision>
  <dcterms:created xsi:type="dcterms:W3CDTF">2014-10-13T13:45:38Z</dcterms:created>
  <dcterms:modified xsi:type="dcterms:W3CDTF">2014-10-26T07:22:04Z</dcterms:modified>
</cp:coreProperties>
</file>